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sldIdLst>
    <p:sldId id="259" r:id="rId2"/>
    <p:sldId id="261" r:id="rId3"/>
    <p:sldId id="264" r:id="rId4"/>
    <p:sldId id="265" r:id="rId5"/>
    <p:sldId id="263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0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928BE-14AB-494A-8FFE-10CA41EF6AA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12F07-93C6-4594-AD87-9200981CF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23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09600" y="1473202"/>
            <a:ext cx="5384800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6197600" y="1473203"/>
            <a:ext cx="5384800" cy="465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1" name="Google Shape;21;p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39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idebar">
  <p:cSld name="Content and sideba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>
            <a:spLocks noGrp="1"/>
          </p:cNvSpPr>
          <p:nvPr>
            <p:ph type="body" idx="1"/>
          </p:nvPr>
        </p:nvSpPr>
        <p:spPr>
          <a:xfrm>
            <a:off x="8327339" y="2377252"/>
            <a:ext cx="325506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>
                <a:solidFill>
                  <a:schemeClr val="dk1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2"/>
          </p:nvPr>
        </p:nvSpPr>
        <p:spPr>
          <a:xfrm>
            <a:off x="8327339" y="3080868"/>
            <a:ext cx="3255063" cy="30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39624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9" name="Google Shape;109;p1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112" name="Google Shape;112;p11"/>
          <p:cNvCxnSpPr/>
          <p:nvPr/>
        </p:nvCxnSpPr>
        <p:spPr>
          <a:xfrm>
            <a:off x="7878456" y="1466650"/>
            <a:ext cx="0" cy="479868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11"/>
          <p:cNvSpPr txBox="1">
            <a:spLocks noGrp="1"/>
          </p:cNvSpPr>
          <p:nvPr>
            <p:ph type="body" idx="3"/>
          </p:nvPr>
        </p:nvSpPr>
        <p:spPr>
          <a:xfrm>
            <a:off x="413538" y="198020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4"/>
          </p:nvPr>
        </p:nvSpPr>
        <p:spPr>
          <a:xfrm>
            <a:off x="413538" y="241112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5"/>
          </p:nvPr>
        </p:nvSpPr>
        <p:spPr>
          <a:xfrm>
            <a:off x="413538" y="313825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6"/>
          </p:nvPr>
        </p:nvSpPr>
        <p:spPr>
          <a:xfrm>
            <a:off x="413538" y="356917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7"/>
          </p:nvPr>
        </p:nvSpPr>
        <p:spPr>
          <a:xfrm>
            <a:off x="413538" y="4255855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8"/>
          </p:nvPr>
        </p:nvSpPr>
        <p:spPr>
          <a:xfrm>
            <a:off x="413538" y="4686773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9"/>
          </p:nvPr>
        </p:nvSpPr>
        <p:spPr>
          <a:xfrm>
            <a:off x="412044" y="1287824"/>
            <a:ext cx="70612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00144D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58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24" name="Google Shape;124;p1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48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4"/>
          <p:cNvSpPr>
            <a:spLocks noGrp="1"/>
          </p:cNvSpPr>
          <p:nvPr>
            <p:ph type="pic" idx="2"/>
          </p:nvPr>
        </p:nvSpPr>
        <p:spPr>
          <a:xfrm>
            <a:off x="-33867" y="1348780"/>
            <a:ext cx="12248445" cy="551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-28223" y="-4389"/>
            <a:ext cx="12238357" cy="12898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14"/>
          <p:cNvSpPr txBox="1">
            <a:spLocks noGrp="1"/>
          </p:cNvSpPr>
          <p:nvPr>
            <p:ph type="body" idx="1"/>
          </p:nvPr>
        </p:nvSpPr>
        <p:spPr>
          <a:xfrm>
            <a:off x="621125" y="308576"/>
            <a:ext cx="10961275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672"/>
              </a:spcBef>
              <a:spcAft>
                <a:spcPts val="0"/>
              </a:spcAft>
              <a:buSzPts val="2800"/>
              <a:buNone/>
              <a:defRPr sz="33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-28223" y="1285438"/>
            <a:ext cx="12234444" cy="63343"/>
            <a:chOff x="685800" y="1794746"/>
            <a:chExt cx="7772400" cy="179475"/>
          </a:xfrm>
        </p:grpSpPr>
        <p:sp>
          <p:nvSpPr>
            <p:cNvPr id="136" name="Google Shape;136;p1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28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15"/>
          <p:cNvSpPr>
            <a:spLocks noGrp="1"/>
          </p:cNvSpPr>
          <p:nvPr>
            <p:ph type="pic" idx="2"/>
          </p:nvPr>
        </p:nvSpPr>
        <p:spPr>
          <a:xfrm>
            <a:off x="-33867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-56445" y="5644444"/>
            <a:ext cx="12323704" cy="12220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46" name="Google Shape;146;p1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77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416614" y="6124625"/>
            <a:ext cx="2972740" cy="704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16"/>
          <p:cNvSpPr>
            <a:spLocks noGrp="1"/>
          </p:cNvSpPr>
          <p:nvPr>
            <p:ph type="pic" idx="2"/>
          </p:nvPr>
        </p:nvSpPr>
        <p:spPr>
          <a:xfrm>
            <a:off x="-19756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accent6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4" name="Google Shape;154;p16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55" name="Google Shape;155;p1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962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Venn Diagra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Google Shape;160;p17"/>
          <p:cNvSpPr/>
          <p:nvPr/>
        </p:nvSpPr>
        <p:spPr>
          <a:xfrm>
            <a:off x="2012813" y="1595937"/>
            <a:ext cx="5242560" cy="47161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4895460" y="1582070"/>
            <a:ext cx="5242560" cy="4718304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163040" y="3453267"/>
            <a:ext cx="2596680" cy="869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sz="216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64" name="Google Shape;164;p1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413538" y="0"/>
            <a:ext cx="10648951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864"/>
              </a:spcBef>
              <a:spcAft>
                <a:spcPts val="0"/>
              </a:spcAft>
              <a:buSzPts val="3600"/>
              <a:buNone/>
              <a:defRPr sz="4320">
                <a:solidFill>
                  <a:schemeClr val="accent1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2"/>
          </p:nvPr>
        </p:nvSpPr>
        <p:spPr>
          <a:xfrm>
            <a:off x="4759720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3"/>
          </p:nvPr>
        </p:nvSpPr>
        <p:spPr>
          <a:xfrm>
            <a:off x="7384387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rgbClr val="FFFFFF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008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">
  <p:cSld name="Metric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74" name="Google Shape;174;p1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7" name="Google Shape;177;p18"/>
          <p:cNvSpPr/>
          <p:nvPr/>
        </p:nvSpPr>
        <p:spPr>
          <a:xfrm>
            <a:off x="609602" y="1480177"/>
            <a:ext cx="2931007" cy="13730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609601" y="1480176"/>
            <a:ext cx="2931007" cy="63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609597" y="2947959"/>
            <a:ext cx="4047067" cy="1373065"/>
            <a:chOff x="457198" y="2913323"/>
            <a:chExt cx="3035300" cy="1373065"/>
          </a:xfrm>
        </p:grpSpPr>
        <p:sp>
          <p:nvSpPr>
            <p:cNvPr id="180" name="Google Shape;180;p18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2" name="Google Shape;182;p18"/>
          <p:cNvGrpSpPr/>
          <p:nvPr/>
        </p:nvGrpSpPr>
        <p:grpSpPr>
          <a:xfrm>
            <a:off x="609599" y="4404675"/>
            <a:ext cx="10909301" cy="1373065"/>
            <a:chOff x="457199" y="4370039"/>
            <a:chExt cx="8181976" cy="1373065"/>
          </a:xfrm>
        </p:grpSpPr>
        <p:sp>
          <p:nvSpPr>
            <p:cNvPr id="183" name="Google Shape;183;p18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5" name="Google Shape;185;p18"/>
          <p:cNvGrpSpPr/>
          <p:nvPr/>
        </p:nvGrpSpPr>
        <p:grpSpPr>
          <a:xfrm>
            <a:off x="3661833" y="1480177"/>
            <a:ext cx="3683000" cy="1373065"/>
            <a:chOff x="2746375" y="1480176"/>
            <a:chExt cx="2762250" cy="1373065"/>
          </a:xfrm>
        </p:grpSpPr>
        <p:sp>
          <p:nvSpPr>
            <p:cNvPr id="186" name="Google Shape;186;p18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7481456" y="1480177"/>
            <a:ext cx="4037443" cy="1373065"/>
            <a:chOff x="5556249" y="1480176"/>
            <a:chExt cx="3082926" cy="1373065"/>
          </a:xfrm>
        </p:grpSpPr>
        <p:sp>
          <p:nvSpPr>
            <p:cNvPr id="189" name="Google Shape;189;p18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91" name="Google Shape;191;p18"/>
          <p:cNvGrpSpPr/>
          <p:nvPr/>
        </p:nvGrpSpPr>
        <p:grpSpPr>
          <a:xfrm>
            <a:off x="4776973" y="2947959"/>
            <a:ext cx="6741928" cy="1373065"/>
            <a:chOff x="3556000" y="2913323"/>
            <a:chExt cx="5083175" cy="1373065"/>
          </a:xfrm>
        </p:grpSpPr>
        <p:sp>
          <p:nvSpPr>
            <p:cNvPr id="192" name="Google Shape;192;p18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609602" y="1597259"/>
            <a:ext cx="2931005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body" idx="2"/>
          </p:nvPr>
        </p:nvSpPr>
        <p:spPr>
          <a:xfrm>
            <a:off x="609602" y="2366901"/>
            <a:ext cx="29310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3"/>
          </p:nvPr>
        </p:nvSpPr>
        <p:spPr>
          <a:xfrm>
            <a:off x="3661835" y="1597259"/>
            <a:ext cx="368300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4"/>
          </p:nvPr>
        </p:nvSpPr>
        <p:spPr>
          <a:xfrm>
            <a:off x="3661836" y="2366901"/>
            <a:ext cx="368300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5"/>
          </p:nvPr>
        </p:nvSpPr>
        <p:spPr>
          <a:xfrm>
            <a:off x="7481457" y="1597259"/>
            <a:ext cx="403744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body" idx="6"/>
          </p:nvPr>
        </p:nvSpPr>
        <p:spPr>
          <a:xfrm>
            <a:off x="7481458" y="2366901"/>
            <a:ext cx="403744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7"/>
          </p:nvPr>
        </p:nvSpPr>
        <p:spPr>
          <a:xfrm>
            <a:off x="4776975" y="3045167"/>
            <a:ext cx="6741923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8"/>
          </p:nvPr>
        </p:nvSpPr>
        <p:spPr>
          <a:xfrm>
            <a:off x="4776973" y="3814809"/>
            <a:ext cx="674192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9"/>
          </p:nvPr>
        </p:nvSpPr>
        <p:spPr>
          <a:xfrm>
            <a:off x="609600" y="3045167"/>
            <a:ext cx="4047064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3"/>
          </p:nvPr>
        </p:nvSpPr>
        <p:spPr>
          <a:xfrm>
            <a:off x="609601" y="3814809"/>
            <a:ext cx="4047065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body" idx="14"/>
          </p:nvPr>
        </p:nvSpPr>
        <p:spPr>
          <a:xfrm>
            <a:off x="609601" y="4514277"/>
            <a:ext cx="10909296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5"/>
          </p:nvPr>
        </p:nvSpPr>
        <p:spPr>
          <a:xfrm>
            <a:off x="609596" y="5283920"/>
            <a:ext cx="109093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10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>
  <p:cSld name="1_Divider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75260" y="1"/>
            <a:ext cx="12274933" cy="68685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9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"/>
          <p:cNvGrpSpPr/>
          <p:nvPr/>
        </p:nvGrpSpPr>
        <p:grpSpPr>
          <a:xfrm rot="10800000">
            <a:off x="-74500" y="4001456"/>
            <a:ext cx="11079733" cy="76649"/>
            <a:chOff x="685800" y="1794746"/>
            <a:chExt cx="7772400" cy="179475"/>
          </a:xfrm>
        </p:grpSpPr>
        <p:sp>
          <p:nvSpPr>
            <p:cNvPr id="28" name="Google Shape;28;p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lt2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3" descr="2-line-whitetext-colorshiel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571" y="5729016"/>
            <a:ext cx="2622117" cy="86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64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type="title">
  <p:cSld name="Divider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accent3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 rot="10800000">
            <a:off x="0" y="4001456"/>
            <a:ext cx="11140701" cy="76649"/>
            <a:chOff x="685800" y="1794746"/>
            <a:chExt cx="7772400" cy="179475"/>
          </a:xfrm>
        </p:grpSpPr>
        <p:sp>
          <p:nvSpPr>
            <p:cNvPr id="39" name="Google Shape;39;p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>
            <a:off x="338669" y="6096000"/>
            <a:ext cx="2991556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3" name="Google Shape;43;p4" descr="2-line-bluetext-colorshield.png"/>
          <p:cNvPicPr preferRelativeResize="0"/>
          <p:nvPr/>
        </p:nvPicPr>
        <p:blipFill rotWithShape="1">
          <a:blip r:embed="rId3">
            <a:alphaModFix/>
          </a:blip>
          <a:srcRect l="-1" r="-156" b="-1906"/>
          <a:stretch/>
        </p:blipFill>
        <p:spPr>
          <a:xfrm>
            <a:off x="8636317" y="5779905"/>
            <a:ext cx="2266411" cy="75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63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49" name="Google Shape;49;p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2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type="obj">
  <p:cSld name="2_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6" name="Google Shape;56;p6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57" name="Google Shape;57;p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0" name="Google Shape;60;p6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67" name="Google Shape;67;p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70" name="Google Shape;70;p7" descr="1-line-bluetext-color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65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609600" y="1423990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2"/>
          </p:nvPr>
        </p:nvSpPr>
        <p:spPr>
          <a:xfrm>
            <a:off x="609600" y="2061988"/>
            <a:ext cx="5386917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3"/>
          </p:nvPr>
        </p:nvSpPr>
        <p:spPr>
          <a:xfrm>
            <a:off x="6193369" y="1422226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4"/>
          </p:nvPr>
        </p:nvSpPr>
        <p:spPr>
          <a:xfrm>
            <a:off x="6193369" y="2061988"/>
            <a:ext cx="5389033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79" name="Google Shape;79;p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28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89" name="Google Shape;89;p9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3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">
  <p:cSld name="4_Comparis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 descr="upennwatermark.pdf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0" name="Google Shape;100;p10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65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73952" y="1372944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oogle Shape;13;p1" descr="1-line-bluetext-colorshiel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431360" y="-25452"/>
            <a:ext cx="10972800" cy="97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6122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ctrTitle"/>
          </p:nvPr>
        </p:nvSpPr>
        <p:spPr>
          <a:xfrm>
            <a:off x="1759377" y="1431368"/>
            <a:ext cx="8876447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b" anchorCtr="0">
            <a:noAutofit/>
          </a:bodyPr>
          <a:lstStyle/>
          <a:p>
            <a:r>
              <a:rPr lang="en-US" altLang="zh-CN" dirty="0"/>
              <a:t>Neural Radiance Field with Refraction</a:t>
            </a:r>
            <a:endParaRPr dirty="0"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1"/>
          </p:nvPr>
        </p:nvSpPr>
        <p:spPr>
          <a:xfrm>
            <a:off x="1759377" y="4341056"/>
            <a:ext cx="8876447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Zhangkaiwen Chu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C8B3E-0064-7E46-A1C5-C11A9F0F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8" y="2707793"/>
            <a:ext cx="10929257" cy="3416430"/>
          </a:xfrm>
          <a:prstGeom prst="rect">
            <a:avLst/>
          </a:prstGeom>
        </p:spPr>
      </p:pic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2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Overview</a:t>
            </a:r>
            <a:endParaRPr dirty="0"/>
          </a:p>
        </p:txBody>
      </p:sp>
      <p:sp>
        <p:nvSpPr>
          <p:cNvPr id="233" name="Google Shape;233;p22"/>
          <p:cNvSpPr txBox="1">
            <a:spLocks noGrp="1"/>
          </p:cNvSpPr>
          <p:nvPr>
            <p:ph type="body" idx="1"/>
          </p:nvPr>
        </p:nvSpPr>
        <p:spPr>
          <a:xfrm>
            <a:off x="1126157" y="1203159"/>
            <a:ext cx="987552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411480">
              <a:spcBef>
                <a:spcPts val="0"/>
              </a:spcBef>
              <a:buSzPts val="2800"/>
            </a:pPr>
            <a:r>
              <a:rPr lang="en-US" dirty="0"/>
              <a:t>Neural Radiance Field assumes light travels in a straight line, so it is bad at learning specular and refractive effect.</a:t>
            </a:r>
          </a:p>
          <a:p>
            <a:pPr marL="411480">
              <a:spcBef>
                <a:spcPts val="0"/>
              </a:spcBef>
              <a:buSzPts val="2800"/>
            </a:pPr>
            <a:r>
              <a:rPr lang="en-US" dirty="0"/>
              <a:t>IB-</a:t>
            </a:r>
            <a:r>
              <a:rPr lang="en-US" dirty="0" err="1"/>
              <a:t>NeRF</a:t>
            </a:r>
            <a:r>
              <a:rPr lang="en-US" dirty="0"/>
              <a:t> use a neural network to learn an offset field to model the light bending.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C44D2-6837-2C04-81C6-5683F1C2A3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DA319-A028-6595-26A8-688B8A78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DDEA8-57F3-B2FB-3098-2754B5EFA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297" y="1203159"/>
            <a:ext cx="11477897" cy="4921064"/>
          </a:xfrm>
        </p:spPr>
        <p:txBody>
          <a:bodyPr/>
          <a:lstStyle/>
          <a:p>
            <a:r>
              <a:rPr lang="en-US" dirty="0"/>
              <a:t>Input of position is normalized, range from -1 to 1</a:t>
            </a:r>
          </a:p>
          <a:p>
            <a:pPr lvl="1"/>
            <a:r>
              <a:rPr lang="en-US" dirty="0"/>
              <a:t>Position is still small without normalization</a:t>
            </a:r>
          </a:p>
          <a:p>
            <a:r>
              <a:rPr lang="en-US" dirty="0"/>
              <a:t>Offset field can predict offsets like 10 or 100, totally mess up the training</a:t>
            </a:r>
          </a:p>
          <a:p>
            <a:r>
              <a:rPr lang="en-US" dirty="0"/>
              <a:t>Tanh activation restricts the offset in [-1, 1]</a:t>
            </a:r>
          </a:p>
          <a:p>
            <a:pPr lvl="1"/>
            <a:r>
              <a:rPr lang="en-US" dirty="0"/>
              <a:t>Tanh makes the training harder, offset field becomes all zeros</a:t>
            </a:r>
          </a:p>
          <a:p>
            <a:r>
              <a:rPr lang="en-US" dirty="0"/>
              <a:t>Conditionally regularize the offset</a:t>
            </a:r>
          </a:p>
          <a:p>
            <a:r>
              <a:rPr lang="en-US" dirty="0"/>
              <a:t>Use L1 regularization to create sparse offset field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9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AF05E-DD5D-CA66-D2F9-12B194D68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9493B4-E745-E0D5-46D0-B78E3DD1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89668-AE54-4A11-46D7-E6C88CA92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Ball_spiral_050000_rgb">
            <a:hlinkClick r:id="" action="ppaction://media"/>
            <a:extLst>
              <a:ext uri="{FF2B5EF4-FFF2-40B4-BE49-F238E27FC236}">
                <a16:creationId xmlns:a16="http://schemas.microsoft.com/office/drawing/2014/main" id="{D34E3C68-3205-915A-4ACA-EDB8248D0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952" y="1203159"/>
            <a:ext cx="5448329" cy="4151108"/>
          </a:xfrm>
          <a:prstGeom prst="rect">
            <a:avLst/>
          </a:prstGeom>
        </p:spPr>
      </p:pic>
      <p:pic>
        <p:nvPicPr>
          <p:cNvPr id="6" name="Ball_spiral_200000_rgb">
            <a:hlinkClick r:id="" action="ppaction://media"/>
            <a:extLst>
              <a:ext uri="{FF2B5EF4-FFF2-40B4-BE49-F238E27FC236}">
                <a16:creationId xmlns:a16="http://schemas.microsoft.com/office/drawing/2014/main" id="{F57585DA-EB95-E4ED-E6EC-874E0418AC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8423" y="1203159"/>
            <a:ext cx="5448329" cy="4151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34563-E3A8-D817-B599-649DAADC77CA}"/>
              </a:ext>
            </a:extLst>
          </p:cNvPr>
          <p:cNvSpPr txBox="1"/>
          <p:nvPr/>
        </p:nvSpPr>
        <p:spPr>
          <a:xfrm>
            <a:off x="2646879" y="5554579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52D2A-A2F0-DB23-7EB4-D184019957B9}"/>
              </a:ext>
            </a:extLst>
          </p:cNvPr>
          <p:cNvSpPr txBox="1"/>
          <p:nvPr/>
        </p:nvSpPr>
        <p:spPr>
          <a:xfrm>
            <a:off x="8314122" y="5554579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5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9C6E6-7C43-141F-06A7-E182E20630DF}"/>
              </a:ext>
            </a:extLst>
          </p:cNvPr>
          <p:cNvSpPr txBox="1"/>
          <p:nvPr/>
        </p:nvSpPr>
        <p:spPr>
          <a:xfrm>
            <a:off x="5468456" y="1078134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03FAE-56E8-1123-80C7-5761BE925BC7}"/>
              </a:ext>
            </a:extLst>
          </p:cNvPr>
          <p:cNvSpPr txBox="1"/>
          <p:nvPr/>
        </p:nvSpPr>
        <p:spPr>
          <a:xfrm>
            <a:off x="9216759" y="1078134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3B4BB008-21AC-E1D9-875A-CD8D8697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696" y="4147804"/>
            <a:ext cx="3447808" cy="2585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3626A-8284-B575-487F-2BAA88CF6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85" y="4142034"/>
            <a:ext cx="3447809" cy="2585857"/>
          </a:xfrm>
          <a:prstGeom prst="rect">
            <a:avLst/>
          </a:prstGeom>
        </p:spPr>
      </p:pic>
      <p:pic>
        <p:nvPicPr>
          <p:cNvPr id="11" name="Picture 10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959F2CE3-EC03-53D5-15C5-E291616E0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85" y="1556177"/>
            <a:ext cx="3447809" cy="2585857"/>
          </a:xfrm>
          <a:prstGeom prst="rect">
            <a:avLst/>
          </a:prstGeom>
        </p:spPr>
      </p:pic>
      <p:pic>
        <p:nvPicPr>
          <p:cNvPr id="13" name="Picture 12" descr="A picture containing indoor, meal, cluttered&#10;&#10;Description automatically generated">
            <a:extLst>
              <a:ext uri="{FF2B5EF4-FFF2-40B4-BE49-F238E27FC236}">
                <a16:creationId xmlns:a16="http://schemas.microsoft.com/office/drawing/2014/main" id="{AF7E3CED-D6FF-411D-5ACE-EE2EE62AD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58" y="1556177"/>
            <a:ext cx="3452746" cy="2589560"/>
          </a:xfrm>
          <a:prstGeom prst="rect">
            <a:avLst/>
          </a:prstGeom>
        </p:spPr>
      </p:pic>
      <p:pic>
        <p:nvPicPr>
          <p:cNvPr id="15" name="Picture 14" descr="A glass of wine on a table&#10;&#10;Description automatically generated with low confidence">
            <a:extLst>
              <a:ext uri="{FF2B5EF4-FFF2-40B4-BE49-F238E27FC236}">
                <a16:creationId xmlns:a16="http://schemas.microsoft.com/office/drawing/2014/main" id="{3D7E2E52-64B9-928D-6AE9-E2E0F5569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3" y="1556177"/>
            <a:ext cx="3447809" cy="2585857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BC550F0-DBFA-E294-2B31-7A1F1BCCA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3" y="4142034"/>
            <a:ext cx="3447808" cy="25858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2CF598-F5A5-D2BD-85A4-264B6909C057}"/>
              </a:ext>
            </a:extLst>
          </p:cNvPr>
          <p:cNvSpPr txBox="1"/>
          <p:nvPr/>
        </p:nvSpPr>
        <p:spPr>
          <a:xfrm>
            <a:off x="1342163" y="1078134"/>
            <a:ext cx="13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4952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46D3D-FD7D-2294-E83E-1B3E90479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9C9436-2952-5FB8-CBF7-33A06D1F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E7AC5A-6D35-293F-9109-5C4B7288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09" y="1756181"/>
            <a:ext cx="3588703" cy="3743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1A0533-7983-C64F-DA02-96B27DA0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12" y="1756181"/>
            <a:ext cx="3457495" cy="3739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FEEB-9A75-16D3-171F-48D5975B5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07" y="1756182"/>
            <a:ext cx="3334475" cy="37391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5191AD-6077-12B3-6B76-CD5BE1DCE324}"/>
              </a:ext>
            </a:extLst>
          </p:cNvPr>
          <p:cNvSpPr txBox="1"/>
          <p:nvPr/>
        </p:nvSpPr>
        <p:spPr>
          <a:xfrm>
            <a:off x="1870563" y="1199256"/>
            <a:ext cx="13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9B77E1-34C9-69DC-44F7-D11F8959C1B6}"/>
              </a:ext>
            </a:extLst>
          </p:cNvPr>
          <p:cNvSpPr txBox="1"/>
          <p:nvPr/>
        </p:nvSpPr>
        <p:spPr>
          <a:xfrm>
            <a:off x="5448850" y="1225382"/>
            <a:ext cx="9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4E68E-1C23-8240-0DA5-4E58E6E78648}"/>
              </a:ext>
            </a:extLst>
          </p:cNvPr>
          <p:cNvSpPr txBox="1"/>
          <p:nvPr/>
        </p:nvSpPr>
        <p:spPr>
          <a:xfrm>
            <a:off x="8931144" y="1225382"/>
            <a:ext cx="12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433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130</Words>
  <Application>Microsoft Office PowerPoint</Application>
  <PresentationFormat>Widescreen</PresentationFormat>
  <Paragraphs>29</Paragraphs>
  <Slides>6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Gill Sans</vt:lpstr>
      <vt:lpstr>Arial</vt:lpstr>
      <vt:lpstr>Calibri</vt:lpstr>
      <vt:lpstr>1_Office Theme</vt:lpstr>
      <vt:lpstr>Neural Radiance Field with Refraction</vt:lpstr>
      <vt:lpstr>Overview</vt:lpstr>
      <vt:lpstr>Training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Radiance Field with Refraction</dc:title>
  <dc:creator>Chu Zhangkaiwen</dc:creator>
  <cp:lastModifiedBy>Chu Zhangkaiwen</cp:lastModifiedBy>
  <cp:revision>7</cp:revision>
  <dcterms:created xsi:type="dcterms:W3CDTF">2022-11-16T20:20:24Z</dcterms:created>
  <dcterms:modified xsi:type="dcterms:W3CDTF">2022-12-06T00:25:28Z</dcterms:modified>
</cp:coreProperties>
</file>